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уравлев Максим Вячеславович" initials="ЖМВ" lastIdx="0" clrIdx="0">
    <p:extLst>
      <p:ext uri="{19B8F6BF-5375-455C-9EA6-DF929625EA0E}">
        <p15:presenceInfo xmlns:p15="http://schemas.microsoft.com/office/powerpoint/2012/main" userId="Журавлев Максим Вячеслав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8BFD3-EE55-49B0-8022-7455CD60C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3928D5-A92E-4ABA-BB43-DED254DC8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00D63-1C74-41A1-BE5A-DC557978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A8C8EB-2A99-4769-990F-6A1B345E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95BC6F-D256-44C0-A3DB-6E583631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0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19C11-2544-4A0B-9E17-379ACF791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CC0D1D-5DCA-4C96-B1F0-B266DF7DA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263F0D-1B4D-400C-AAC6-C882239A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585331-31DA-4C4B-A41E-A7521D150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B5D0F-23A1-435E-A678-3CB0EB55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5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91300D-D271-46F2-A2FE-68DF07733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D063B-91BF-49F7-B589-3A8D9CB30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659A0C-1DB1-4418-B017-66A9349F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DAC0C1-E57E-4896-9F72-7BD5E9513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691602-15D0-4B6A-A4FB-26D064BA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3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808B6-C1AC-49CE-80F5-9F357445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1522A-7354-4B83-AA32-7FAD4ACB8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3D9638-9784-4991-A692-FC65509B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B4D9BA-C54D-46AD-A52D-E38B3915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0AE404-BBB8-472D-B55A-FD62B3DC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6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17D38-6B04-4D2D-8FBA-FD3FEA51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1341AE-8643-4F7F-932A-5A9744D15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E32531-4557-4BE6-807A-E3041FE5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C629C7-640E-4756-A669-478A485C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88E0B-CFFA-49C0-BF0B-21620532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6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60E5D-EB58-449C-B24A-625CF8B7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1FD319-43BE-49CC-99E8-90EEDE333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4BFA88-F3D5-4233-94BD-44A5D1D84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6704F-2964-48D8-8B44-6FD6DC9AE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24973D-2CEE-43D3-B97F-D344FEC2B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E24AA-4EDE-4128-891D-41D00E6A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75FFE-937B-4E3C-8239-91EFC459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16A55B-5080-4718-9337-7C403B39A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3C2FB2-F266-4D86-9CE8-7C572B65C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DA8C80-1477-4754-A275-A7E4F34C6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B6F74A-6F1D-4CCA-BEE5-96E1819D7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65F9B6-F410-4D8A-9D26-CFA533AE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77B84A-0C27-4571-B06A-2F651856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C31F2C-182A-4D1B-BAEB-1EB14A6D4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4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41EFD-20A3-488C-9659-09D6E9989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2DBF06-12CC-40F7-A632-56B299DE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A952C6-197E-4229-A835-276A0949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6F2DF9-FAA4-484D-ABB0-EC392925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6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75B8E7-4A1F-457D-A8CB-F98CE3783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64FC72-B21B-46CA-B3D1-00022BB6D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A9FDE1-63D7-4B95-96A3-C3514759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2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68011-838F-464C-A587-B4027BA16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153541-E961-4898-B676-E23A53106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AD8C3F-5B50-43A8-AED4-E8452A721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4391AC-A230-4CA3-8EF7-4CB34B54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FE4438-8312-4086-8F14-5D8181B5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063C52-C0F3-4A50-ACE0-11A6E286F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6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F0A1D-67C9-4287-A94B-6418107B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95E240-8C24-4EA5-9364-DD4A446A7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2685C6-2C43-41F9-9514-D5CC3962E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C40D3C-F36C-45A2-8773-8C240CB8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53DE-4F81-46F8-A927-43B3BF1A156B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D14BD3-FFFB-4928-849F-F03423E2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83FBF9-33A9-4C58-B45D-153661D8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63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19824-E623-4AFA-A8EA-578A584E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D33C30-8F95-4626-B506-6F83B076C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A84734-F860-4A05-AC4A-D07735979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E53DE-4F81-46F8-A927-43B3BF1A156B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C62459-CF04-4094-828D-9694C5592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4E32A-E05E-4DD9-A42E-8C99F07EC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4DB24-4F6C-4703-BBFE-E47CE6C64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0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vzhuravlev@alfabank.ru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package" Target="../embeddings/Microsoft_Word_Document.docx"/><Relationship Id="rId4" Type="http://schemas.openxmlformats.org/officeDocument/2006/relationships/hyperlink" Target="mailto:eacq_sales@alfabank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help@moidokumenti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cquiring@alfabank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658B27-C967-45B6-9E1A-D80E4C112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528" y="149060"/>
            <a:ext cx="9144000" cy="721388"/>
          </a:xfrm>
        </p:spPr>
        <p:txBody>
          <a:bodyPr/>
          <a:lstStyle/>
          <a:p>
            <a:r>
              <a:rPr lang="ru-RU" b="1" dirty="0"/>
              <a:t>Инструкция по интеграции </a:t>
            </a:r>
            <a:r>
              <a:rPr lang="en-US" b="1" dirty="0"/>
              <a:t>CRM</a:t>
            </a:r>
            <a:r>
              <a:rPr lang="ru-RU" b="1" dirty="0"/>
              <a:t> «МоиДокументы-Туризм»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59D360-DAE8-4D3D-AC86-3D6B35D7EB58}"/>
              </a:ext>
            </a:extLst>
          </p:cNvPr>
          <p:cNvSpPr txBox="1"/>
          <p:nvPr/>
        </p:nvSpPr>
        <p:spPr>
          <a:xfrm>
            <a:off x="823341" y="629340"/>
            <a:ext cx="97061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Шаг 1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Необходимо подать анкету от партнера МоиДокументы-Туризм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путем направления письма на электронный почтовый</a:t>
            </a: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Адрес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mvzhuravlev@alfabank.ru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и </a:t>
            </a:r>
            <a:r>
              <a:rPr lang="en-US" sz="1200" b="1" dirty="0">
                <a:latin typeface="Styrene A LC Light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eacq_sales@alfabank.ru</a:t>
            </a:r>
            <a:r>
              <a:rPr lang="ru-RU" sz="1200" b="1" dirty="0">
                <a:latin typeface="Styrene A LC Light" pitchFamily="50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с темой письма «МоиДокументы-Туризм + ИНН организации»</a:t>
            </a:r>
          </a:p>
          <a:p>
            <a:endParaRPr lang="ru-RU" dirty="0"/>
          </a:p>
          <a:p>
            <a:r>
              <a:rPr lang="ru-RU" b="1" dirty="0"/>
              <a:t>Шаг 2</a:t>
            </a:r>
            <a:r>
              <a:rPr lang="ru-RU" dirty="0"/>
              <a:t>.</a:t>
            </a:r>
          </a:p>
          <a:p>
            <a:endParaRPr lang="ru-RU" dirty="0"/>
          </a:p>
          <a:p>
            <a:pPr algn="just"/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Получить обратную связь от сотрудников по почте и дождаться звонка менеджера Альфа-Банка для подачи заявки на интернет-эквайринг от Альфа-Банка по льготной ставке с онлайн зачислением.</a:t>
            </a:r>
          </a:p>
          <a:p>
            <a:pPr algn="just"/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pPr algn="just"/>
            <a:r>
              <a:rPr lang="ru-RU" sz="1200" b="1" dirty="0">
                <a:solidFill>
                  <a:srgbClr val="FF0000"/>
                </a:solidFill>
                <a:latin typeface="Styrene A LC Light" pitchFamily="50" charset="0"/>
              </a:rPr>
              <a:t>ВАЖНО!! 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– в договоре с банком мы не можем отобразить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CRM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систему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поэтому при подачи заявки на интернет-эквайринг в Альфа-Банк вам потребуется указать интернет-ресурс к которому подключаемся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это может быть либо страница в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VK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(</a:t>
            </a:r>
            <a:r>
              <a:rPr lang="ru-RU" sz="1200" b="1" dirty="0" err="1">
                <a:solidFill>
                  <a:prstClr val="black"/>
                </a:solidFill>
                <a:latin typeface="Styrene A LC Light" pitchFamily="50" charset="0"/>
              </a:rPr>
              <a:t>Вконтакте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), либо сайт компании. </a:t>
            </a:r>
          </a:p>
          <a:p>
            <a:pPr algn="just"/>
            <a:r>
              <a:rPr lang="ru-RU" sz="1200" b="1" dirty="0">
                <a:solidFill>
                  <a:srgbClr val="FF0000"/>
                </a:solidFill>
                <a:latin typeface="Styrene A LC Light" pitchFamily="50" charset="0"/>
              </a:rPr>
              <a:t>При этом интеграция в дальнейшем будет через </a:t>
            </a:r>
            <a:r>
              <a:rPr lang="en-US" sz="1200" b="1" dirty="0">
                <a:solidFill>
                  <a:srgbClr val="FF0000"/>
                </a:solidFill>
                <a:latin typeface="Styrene A LC Light" pitchFamily="50" charset="0"/>
              </a:rPr>
              <a:t>CRM</a:t>
            </a:r>
            <a:r>
              <a:rPr lang="ru-RU" sz="1200" b="1" dirty="0">
                <a:solidFill>
                  <a:srgbClr val="FF0000"/>
                </a:solidFill>
                <a:latin typeface="Styrene A LC Light" pitchFamily="50" charset="0"/>
              </a:rPr>
              <a:t> МоиДокументы-Туризм и ссылки будут выставляться также через </a:t>
            </a:r>
            <a:r>
              <a:rPr lang="en-US" sz="1200" b="1" dirty="0">
                <a:solidFill>
                  <a:srgbClr val="FF0000"/>
                </a:solidFill>
                <a:latin typeface="Styrene A LC Light" pitchFamily="50" charset="0"/>
              </a:rPr>
              <a:t>CRM </a:t>
            </a:r>
            <a:r>
              <a:rPr lang="ru-RU" sz="1200" b="1" dirty="0">
                <a:solidFill>
                  <a:srgbClr val="FF0000"/>
                </a:solidFill>
                <a:latin typeface="Styrene A LC Light" pitchFamily="50" charset="0"/>
              </a:rPr>
              <a:t>МоиДокументы-Туризм</a:t>
            </a:r>
          </a:p>
          <a:p>
            <a:endParaRPr lang="ru-RU" dirty="0"/>
          </a:p>
          <a:p>
            <a:r>
              <a:rPr lang="ru-RU" b="1" dirty="0"/>
              <a:t>Шаг 3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После подачи заявки сотрудником банка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заявка будет находиться на проверке службы мониторинга 1-3 рабочих дня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далее вам на почту </a:t>
            </a:r>
            <a:r>
              <a:rPr lang="ru-RU" sz="1200" b="1" dirty="0" err="1">
                <a:solidFill>
                  <a:prstClr val="black"/>
                </a:solidFill>
                <a:latin typeface="Styrene A LC Light" pitchFamily="50" charset="0"/>
              </a:rPr>
              <a:t>тех.специалиста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, указанную в системах банка, поступят тестовые доступы (</a:t>
            </a:r>
            <a:r>
              <a:rPr lang="ru-RU" sz="1200" b="1" i="1" dirty="0">
                <a:solidFill>
                  <a:prstClr val="black"/>
                </a:solidFill>
                <a:latin typeface="Styrene A LC Light" pitchFamily="50" charset="0"/>
              </a:rPr>
              <a:t>для пользования личным кабинетом интернет-эквайринга Альфа-Банка</a:t>
            </a:r>
            <a:r>
              <a:rPr lang="en-US" sz="1200" b="1" i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i="1" dirty="0">
                <a:solidFill>
                  <a:prstClr val="black"/>
                </a:solidFill>
                <a:latin typeface="Styrene A LC Light" pitchFamily="50" charset="0"/>
              </a:rPr>
              <a:t> они Вам потребуется если в дальнейшем понадобится выставлять ссылки для оплаты или интегрировать интернет-эквайринг к себе на сайт без </a:t>
            </a:r>
            <a:r>
              <a:rPr lang="en-US" sz="1200" b="1" i="1" dirty="0">
                <a:solidFill>
                  <a:prstClr val="black"/>
                </a:solidFill>
                <a:latin typeface="Styrene A LC Light" pitchFamily="50" charset="0"/>
              </a:rPr>
              <a:t>CRM</a:t>
            </a:r>
            <a:r>
              <a:rPr lang="ru-RU" sz="1200" b="1" i="1" dirty="0">
                <a:solidFill>
                  <a:prstClr val="black"/>
                </a:solidFill>
                <a:latin typeface="Styrene A LC Light" pitchFamily="50" charset="0"/>
              </a:rPr>
              <a:t>-системы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). </a:t>
            </a:r>
          </a:p>
          <a:p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9D702D1F-AED2-4ABD-B228-25B21CA76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117921"/>
              </p:ext>
            </p:extLst>
          </p:nvPr>
        </p:nvGraphicFramePr>
        <p:xfrm>
          <a:off x="1570140" y="62934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Document" showAsIcon="1" r:id="rId5" imgW="914400" imgH="771480" progId="Word.Document.12">
                  <p:embed/>
                </p:oleObj>
              </mc:Choice>
              <mc:Fallback>
                <p:oleObj name="Document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0140" y="62934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60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59D360-DAE8-4D3D-AC86-3D6B35D7EB58}"/>
              </a:ext>
            </a:extLst>
          </p:cNvPr>
          <p:cNvSpPr txBox="1"/>
          <p:nvPr/>
        </p:nvSpPr>
        <p:spPr>
          <a:xfrm>
            <a:off x="1062037" y="180884"/>
            <a:ext cx="91588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Шаг 4. </a:t>
            </a:r>
          </a:p>
          <a:p>
            <a:endParaRPr lang="ru-RU" dirty="0"/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Дождитесь получения боевых доступов от нас.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Направим письмо на почту руководителя с темой «Реквизиты для подключения к продуктивной среде»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82AD18A6-21A9-4EF6-B779-E52EA2040435}"/>
              </a:ext>
            </a:extLst>
          </p:cNvPr>
          <p:cNvCxnSpPr>
            <a:cxnSpLocks/>
          </p:cNvCxnSpPr>
          <p:nvPr/>
        </p:nvCxnSpPr>
        <p:spPr>
          <a:xfrm flipV="1">
            <a:off x="1971113" y="1849108"/>
            <a:ext cx="354161" cy="281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5D4303F-CB04-498C-8604-B2B88992F927}"/>
              </a:ext>
            </a:extLst>
          </p:cNvPr>
          <p:cNvSpPr txBox="1"/>
          <p:nvPr/>
        </p:nvSpPr>
        <p:spPr>
          <a:xfrm>
            <a:off x="1324141" y="2130813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Тема письма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ADFFF6-2319-4D54-945F-781038DF6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1511232"/>
            <a:ext cx="9858375" cy="333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85F2E42-7BF8-4DFF-AD3A-78CC07FA39DC}"/>
              </a:ext>
            </a:extLst>
          </p:cNvPr>
          <p:cNvCxnSpPr>
            <a:cxnSpLocks/>
          </p:cNvCxnSpPr>
          <p:nvPr/>
        </p:nvCxnSpPr>
        <p:spPr>
          <a:xfrm flipV="1">
            <a:off x="8149701" y="1817212"/>
            <a:ext cx="355107" cy="264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1A22F2A-3B8F-4DB8-A71E-2E9165E382B5}"/>
              </a:ext>
            </a:extLst>
          </p:cNvPr>
          <p:cNvSpPr txBox="1"/>
          <p:nvPr/>
        </p:nvSpPr>
        <p:spPr>
          <a:xfrm>
            <a:off x="7419254" y="2081876"/>
            <a:ext cx="1085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Ваш логин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D2339ED7-D7C0-4D39-9D0A-988192EC2F62}"/>
              </a:ext>
            </a:extLst>
          </p:cNvPr>
          <p:cNvCxnSpPr>
            <a:cxnSpLocks/>
          </p:cNvCxnSpPr>
          <p:nvPr/>
        </p:nvCxnSpPr>
        <p:spPr>
          <a:xfrm flipH="1">
            <a:off x="10220887" y="1033846"/>
            <a:ext cx="308029" cy="4773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202C7DD-9790-4327-9DB6-2672DB1EBC60}"/>
              </a:ext>
            </a:extLst>
          </p:cNvPr>
          <p:cNvSpPr txBox="1"/>
          <p:nvPr/>
        </p:nvSpPr>
        <p:spPr>
          <a:xfrm>
            <a:off x="10170029" y="756847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Ваш ИНН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E7A5CC8-A573-4D05-AA61-554B9689ED90}"/>
              </a:ext>
            </a:extLst>
          </p:cNvPr>
          <p:cNvSpPr/>
          <p:nvPr/>
        </p:nvSpPr>
        <p:spPr>
          <a:xfrm>
            <a:off x="8504808" y="1634276"/>
            <a:ext cx="1083075" cy="79666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34F57AA-7F29-4814-97EA-C0B1A06FDDAC}"/>
              </a:ext>
            </a:extLst>
          </p:cNvPr>
          <p:cNvSpPr/>
          <p:nvPr/>
        </p:nvSpPr>
        <p:spPr>
          <a:xfrm>
            <a:off x="9660716" y="1609810"/>
            <a:ext cx="1083075" cy="104132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BB90B8D-A74E-4400-9126-5C8FF7590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60" y="2491045"/>
            <a:ext cx="5156724" cy="4016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95AC337-E96D-47AB-AFA8-2BFC9E84CCF1}"/>
              </a:ext>
            </a:extLst>
          </p:cNvPr>
          <p:cNvSpPr/>
          <p:nvPr/>
        </p:nvSpPr>
        <p:spPr>
          <a:xfrm>
            <a:off x="5492317" y="6272066"/>
            <a:ext cx="1083075" cy="104132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65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5408F4-B478-4A20-8387-E6D8AAE46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48" y="2703746"/>
            <a:ext cx="5061890" cy="3743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209C76-500E-4FC5-A027-C1919E8A983A}"/>
              </a:ext>
            </a:extLst>
          </p:cNvPr>
          <p:cNvSpPr txBox="1"/>
          <p:nvPr/>
        </p:nvSpPr>
        <p:spPr>
          <a:xfrm>
            <a:off x="827848" y="204187"/>
            <a:ext cx="9496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Шаг 5.</a:t>
            </a:r>
          </a:p>
          <a:p>
            <a:endParaRPr lang="ru-RU" dirty="0"/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Поменяйте пароль от личного кабинета интернет эквайринга Альфа Банка.</a:t>
            </a: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Обратите внимание! Пароль требуется поменять от двух логинов из письма с темой «Реквизиты для подключения к продуктивной среде»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: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логин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–</a:t>
            </a:r>
            <a:r>
              <a:rPr lang="en-US" sz="1200" b="1" dirty="0">
                <a:solidFill>
                  <a:srgbClr val="FF0000"/>
                </a:solidFill>
                <a:latin typeface="Styrene A LC Light" pitchFamily="50" charset="0"/>
              </a:rPr>
              <a:t>operator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и логин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 -</a:t>
            </a:r>
            <a:r>
              <a:rPr lang="en-US" sz="1200" b="1" dirty="0" err="1">
                <a:solidFill>
                  <a:srgbClr val="FF0000"/>
                </a:solidFill>
                <a:latin typeface="Styrene A LC Light" pitchFamily="50" charset="0"/>
              </a:rPr>
              <a:t>api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.</a:t>
            </a:r>
          </a:p>
          <a:p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В первую очередь поменяйте пароль от логина </a:t>
            </a:r>
            <a:r>
              <a:rPr lang="en-US" sz="1200" b="1" dirty="0">
                <a:solidFill>
                  <a:srgbClr val="FF0000"/>
                </a:solidFill>
                <a:latin typeface="Styrene A LC Light" pitchFamily="50" charset="0"/>
              </a:rPr>
              <a:t>–</a:t>
            </a:r>
            <a:r>
              <a:rPr lang="en-US" sz="1200" b="1" dirty="0" err="1">
                <a:solidFill>
                  <a:srgbClr val="FF0000"/>
                </a:solidFill>
                <a:latin typeface="Styrene A LC Light" pitchFamily="50" charset="0"/>
              </a:rPr>
              <a:t>api</a:t>
            </a:r>
            <a:r>
              <a:rPr lang="en-US" sz="1200" b="1" dirty="0">
                <a:solidFill>
                  <a:srgbClr val="FF0000"/>
                </a:solidFill>
                <a:latin typeface="Styrene A LC Light" pitchFamily="50" charset="0"/>
              </a:rPr>
              <a:t> ***</a:t>
            </a: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Во вторую очередь от логина </a:t>
            </a:r>
            <a:r>
              <a:rPr lang="ru-RU" sz="1200" b="1" dirty="0">
                <a:solidFill>
                  <a:srgbClr val="FF0000"/>
                </a:solidFill>
                <a:latin typeface="Styrene A LC Light" pitchFamily="50" charset="0"/>
              </a:rPr>
              <a:t>-</a:t>
            </a:r>
            <a:r>
              <a:rPr lang="en-US" sz="1200" b="1" dirty="0">
                <a:solidFill>
                  <a:srgbClr val="FF0000"/>
                </a:solidFill>
                <a:latin typeface="Styrene A LC Light" pitchFamily="50" charset="0"/>
              </a:rPr>
              <a:t>operator</a:t>
            </a:r>
            <a:endParaRPr lang="ru-RU" sz="1200" b="1" dirty="0">
              <a:latin typeface="Styrene A LC Light" pitchFamily="50" charset="0"/>
            </a:endParaRPr>
          </a:p>
          <a:p>
            <a:endParaRPr lang="en-US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latin typeface="Styrene A LC Light" pitchFamily="50" charset="0"/>
              </a:rPr>
              <a:t>ВАЖНО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!! Не начинайте делать интеграцию на стороне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CRM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МоиДокументы-Туризм не поменяв пароль к обоим логинам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иначе высока вероятность появления ошибок.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E2C0E1-DBBE-4F8F-B86A-EC3AA0BCB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264" y="2703747"/>
            <a:ext cx="5381447" cy="3743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54BDB905-1AF1-469E-A206-B0760490E264}"/>
              </a:ext>
            </a:extLst>
          </p:cNvPr>
          <p:cNvSpPr/>
          <p:nvPr/>
        </p:nvSpPr>
        <p:spPr>
          <a:xfrm>
            <a:off x="9476130" y="2914226"/>
            <a:ext cx="2207581" cy="5592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175D81-58C8-483D-840C-6325DCC73C7C}"/>
              </a:ext>
            </a:extLst>
          </p:cNvPr>
          <p:cNvSpPr/>
          <p:nvPr/>
        </p:nvSpPr>
        <p:spPr>
          <a:xfrm>
            <a:off x="8887942" y="3821783"/>
            <a:ext cx="2795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Styrene A LC Light" pitchFamily="50" charset="0"/>
              </a:rPr>
              <a:t>Данная ошибка при смене пароля от логина </a:t>
            </a:r>
            <a:r>
              <a:rPr lang="en-US" sz="900" b="1" dirty="0">
                <a:solidFill>
                  <a:schemeClr val="bg1"/>
                </a:solidFill>
                <a:latin typeface="Styrene A LC Light" pitchFamily="50" charset="0"/>
              </a:rPr>
              <a:t>–</a:t>
            </a:r>
            <a:r>
              <a:rPr lang="en-US" sz="900" b="1" dirty="0" err="1">
                <a:solidFill>
                  <a:schemeClr val="bg1"/>
                </a:solidFill>
                <a:latin typeface="Styrene A LC Light" pitchFamily="50" charset="0"/>
              </a:rPr>
              <a:t>api</a:t>
            </a:r>
            <a:r>
              <a:rPr lang="en-US" sz="900" b="1" dirty="0">
                <a:solidFill>
                  <a:schemeClr val="bg1"/>
                </a:solidFill>
                <a:latin typeface="Styrene A LC Light" pitchFamily="50" charset="0"/>
              </a:rPr>
              <a:t>,</a:t>
            </a:r>
            <a:r>
              <a:rPr lang="ru-RU" sz="900" b="1" dirty="0">
                <a:solidFill>
                  <a:schemeClr val="bg1"/>
                </a:solidFill>
                <a:latin typeface="Styrene A LC Light" pitchFamily="50" charset="0"/>
              </a:rPr>
              <a:t>  естественна. У логина </a:t>
            </a:r>
            <a:r>
              <a:rPr lang="en-US" sz="900" b="1" dirty="0">
                <a:solidFill>
                  <a:schemeClr val="bg1"/>
                </a:solidFill>
                <a:latin typeface="Styrene A LC Light" pitchFamily="50" charset="0"/>
              </a:rPr>
              <a:t>–</a:t>
            </a:r>
            <a:r>
              <a:rPr lang="en-US" sz="900" b="1" dirty="0" err="1">
                <a:solidFill>
                  <a:schemeClr val="bg1"/>
                </a:solidFill>
                <a:latin typeface="Styrene A LC Light" pitchFamily="50" charset="0"/>
              </a:rPr>
              <a:t>api</a:t>
            </a:r>
            <a:endParaRPr lang="en-US" sz="900" b="1" dirty="0">
              <a:solidFill>
                <a:schemeClr val="bg1"/>
              </a:solidFill>
              <a:latin typeface="Styrene A LC Light" pitchFamily="50" charset="0"/>
            </a:endParaRPr>
          </a:p>
          <a:p>
            <a:r>
              <a:rPr lang="ru-RU" sz="900" b="1" dirty="0">
                <a:solidFill>
                  <a:schemeClr val="bg1"/>
                </a:solidFill>
                <a:latin typeface="Styrene A LC Light" pitchFamily="50" charset="0"/>
              </a:rPr>
              <a:t>нет личного кабинета и система сообщает об этом</a:t>
            </a:r>
            <a:r>
              <a:rPr lang="en-US" sz="900" b="1" dirty="0">
                <a:solidFill>
                  <a:schemeClr val="bg1"/>
                </a:solidFill>
                <a:latin typeface="Styrene A LC Light" pitchFamily="50" charset="0"/>
              </a:rPr>
              <a:t>,</a:t>
            </a:r>
            <a:r>
              <a:rPr lang="ru-RU" sz="900" b="1" dirty="0">
                <a:solidFill>
                  <a:schemeClr val="bg1"/>
                </a:solidFill>
                <a:latin typeface="Styrene A LC Light" pitchFamily="50" charset="0"/>
              </a:rPr>
              <a:t> можете переходить к смене пароля</a:t>
            </a:r>
          </a:p>
          <a:p>
            <a:r>
              <a:rPr lang="ru-RU" sz="900" b="1" dirty="0">
                <a:solidFill>
                  <a:schemeClr val="bg1"/>
                </a:solidFill>
                <a:latin typeface="Styrene A LC Light" pitchFamily="50" charset="0"/>
              </a:rPr>
              <a:t>от логина -</a:t>
            </a:r>
            <a:r>
              <a:rPr lang="en-US" sz="900" b="1" dirty="0">
                <a:solidFill>
                  <a:schemeClr val="bg1"/>
                </a:solidFill>
                <a:latin typeface="Styrene A LC Light" pitchFamily="50" charset="0"/>
              </a:rPr>
              <a:t>operator</a:t>
            </a:r>
            <a:endParaRPr lang="ru-RU" sz="900" b="1" dirty="0">
              <a:solidFill>
                <a:schemeClr val="bg1"/>
              </a:solidFill>
              <a:latin typeface="Styrene A LC Light" pitchFamily="50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B6E6002-39AA-4CC6-9341-2F16ED6B080C}"/>
              </a:ext>
            </a:extLst>
          </p:cNvPr>
          <p:cNvCxnSpPr>
            <a:cxnSpLocks/>
          </p:cNvCxnSpPr>
          <p:nvPr/>
        </p:nvCxnSpPr>
        <p:spPr>
          <a:xfrm flipV="1">
            <a:off x="9063604" y="3357260"/>
            <a:ext cx="452761" cy="46452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03EDEA-39DA-4E66-B64C-F3DC8C0EC6E6}"/>
              </a:ext>
            </a:extLst>
          </p:cNvPr>
          <p:cNvSpPr/>
          <p:nvPr/>
        </p:nvSpPr>
        <p:spPr>
          <a:xfrm>
            <a:off x="6744068" y="4097037"/>
            <a:ext cx="1083075" cy="104132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87202-7554-4EB1-BD32-CB38B30A77B7}"/>
              </a:ext>
            </a:extLst>
          </p:cNvPr>
          <p:cNvSpPr txBox="1"/>
          <p:nvPr/>
        </p:nvSpPr>
        <p:spPr>
          <a:xfrm>
            <a:off x="11301274" y="243965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389885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6DCEAE-CAA9-42F9-8353-07D0D60BCC51}"/>
              </a:ext>
            </a:extLst>
          </p:cNvPr>
          <p:cNvSpPr txBox="1"/>
          <p:nvPr/>
        </p:nvSpPr>
        <p:spPr>
          <a:xfrm>
            <a:off x="432808" y="411179"/>
            <a:ext cx="8090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Чтобы попасть в личный кабинет и поменять пароль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перейдите по прямой ссылке из письма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102B1-80CA-4FB5-930E-D64DC48292A0}"/>
              </a:ext>
            </a:extLst>
          </p:cNvPr>
          <p:cNvSpPr txBox="1"/>
          <p:nvPr/>
        </p:nvSpPr>
        <p:spPr>
          <a:xfrm>
            <a:off x="432808" y="4158286"/>
            <a:ext cx="114987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Шаг 6.</a:t>
            </a:r>
          </a:p>
          <a:p>
            <a:endParaRPr lang="ru-RU" dirty="0"/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После успешной смены пароля от логина -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operator 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и от логина -</a:t>
            </a:r>
            <a:r>
              <a:rPr lang="en-US" sz="1200" b="1" dirty="0" err="1">
                <a:solidFill>
                  <a:prstClr val="black"/>
                </a:solidFill>
                <a:latin typeface="Styrene A LC Light" pitchFamily="50" charset="0"/>
              </a:rPr>
              <a:t>api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вы можете начинать делать интеграцию с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CRM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«МоиДокументы-Туризм». </a:t>
            </a:r>
          </a:p>
          <a:p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Для этого вам потребуется написать письмо на п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/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я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acquiring@alfabank.ru</a:t>
            </a:r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В теме письма указать: «МоиДокументы-Туризм + ИНН организации». </a:t>
            </a:r>
          </a:p>
          <a:p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В теле письма пропишите: «Просьба включить динамические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callback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-уведомления» и указываете ссылку URL </a:t>
            </a:r>
            <a:r>
              <a:rPr lang="ru-RU" sz="1200" b="1" dirty="0" err="1">
                <a:solidFill>
                  <a:prstClr val="black"/>
                </a:solidFill>
                <a:latin typeface="Styrene A LC Light" pitchFamily="50" charset="0"/>
              </a:rPr>
              <a:t>webhook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уведомлений (данную ссылку вы можете посмотреть в своей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CRM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системе или запросить информацию у коллег из технической поддержки МоиДокументы-Туризм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1200" b="1" dirty="0" err="1">
                <a:solidFill>
                  <a:prstClr val="black"/>
                </a:solidFill>
                <a:latin typeface="Styrene A LC Light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moidokumenti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200" b="1" dirty="0" err="1">
                <a:solidFill>
                  <a:prstClr val="black"/>
                </a:solidFill>
                <a:latin typeface="Styrene A LC Light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). Также в письме укажите что требуется подключить </a:t>
            </a:r>
            <a:r>
              <a:rPr lang="ru-RU" sz="1200" b="1" dirty="0" err="1">
                <a:solidFill>
                  <a:prstClr val="black"/>
                </a:solidFill>
                <a:latin typeface="Styrene A LC Light" pitchFamily="50" charset="0"/>
              </a:rPr>
              <a:t>двухстадийную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авторизацию платежей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/</a:t>
            </a:r>
            <a:r>
              <a:rPr lang="ru-RU" sz="1200" b="1" dirty="0" err="1">
                <a:solidFill>
                  <a:prstClr val="black"/>
                </a:solidFill>
                <a:latin typeface="Styrene A LC Light" pitchFamily="50" charset="0"/>
              </a:rPr>
              <a:t>холдирование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платежей.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 </a:t>
            </a:r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588C3C-C8EC-4726-8A34-A635583A1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02" y="750539"/>
            <a:ext cx="6953250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A0C9D21D-BAA7-4A5C-B945-622B4CB206FD}"/>
              </a:ext>
            </a:extLst>
          </p:cNvPr>
          <p:cNvSpPr/>
          <p:nvPr/>
        </p:nvSpPr>
        <p:spPr>
          <a:xfrm>
            <a:off x="5504155" y="3289254"/>
            <a:ext cx="2317072" cy="6748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D3057A9-075F-488F-8BD8-1A2B79F3EE97}"/>
              </a:ext>
            </a:extLst>
          </p:cNvPr>
          <p:cNvCxnSpPr>
            <a:cxnSpLocks/>
          </p:cNvCxnSpPr>
          <p:nvPr/>
        </p:nvCxnSpPr>
        <p:spPr>
          <a:xfrm flipH="1">
            <a:off x="7137646" y="2157639"/>
            <a:ext cx="1491449" cy="10752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4E1A8D8-39A0-47E4-8750-3EE2C1D7592A}"/>
              </a:ext>
            </a:extLst>
          </p:cNvPr>
          <p:cNvSpPr/>
          <p:nvPr/>
        </p:nvSpPr>
        <p:spPr>
          <a:xfrm>
            <a:off x="5983550" y="2292697"/>
            <a:ext cx="1899821" cy="23969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27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436CE4-37B5-4E10-B5D0-55C9D4CF2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688" y="4003421"/>
            <a:ext cx="5504750" cy="2909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C0AC4F-D060-4375-93BC-152267D10F42}"/>
              </a:ext>
            </a:extLst>
          </p:cNvPr>
          <p:cNvSpPr txBox="1"/>
          <p:nvPr/>
        </p:nvSpPr>
        <p:spPr>
          <a:xfrm>
            <a:off x="493865" y="284759"/>
            <a:ext cx="746069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Шаг 7.</a:t>
            </a:r>
          </a:p>
          <a:p>
            <a:endParaRPr lang="ru-RU" dirty="0"/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Дождитесь ответного письма о том, что все настройки включены.</a:t>
            </a: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После этого заходите в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CRM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систему МоиДокументы-Туризм и делайте интеграцию.</a:t>
            </a:r>
          </a:p>
          <a:p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Для этого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:</a:t>
            </a:r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r>
              <a:rPr lang="ru-RU" sz="1400" b="1" dirty="0">
                <a:solidFill>
                  <a:prstClr val="black"/>
                </a:solidFill>
                <a:latin typeface="Bahnschrift" panose="020B0502040204020203" pitchFamily="34" charset="0"/>
                <a:ea typeface="Microsoft JhengHei UI" panose="020B0604030504040204" pitchFamily="34" charset="-120"/>
              </a:rPr>
              <a:t>Зайдите в свою программу </a:t>
            </a:r>
            <a:r>
              <a:rPr lang="en-US" sz="1400" b="1" dirty="0">
                <a:solidFill>
                  <a:prstClr val="black"/>
                </a:solidFill>
                <a:latin typeface="Bahnschrift" panose="020B0502040204020203" pitchFamily="34" charset="0"/>
                <a:ea typeface="Microsoft JhengHei UI" panose="020B0604030504040204" pitchFamily="34" charset="-120"/>
              </a:rPr>
              <a:t>CRM</a:t>
            </a:r>
            <a:r>
              <a:rPr lang="ru-RU" sz="1400" b="1" dirty="0">
                <a:solidFill>
                  <a:prstClr val="black"/>
                </a:solidFill>
                <a:latin typeface="Bahnschrift" panose="020B0502040204020203" pitchFamily="34" charset="0"/>
                <a:ea typeface="Microsoft JhengHei UI" panose="020B0604030504040204" pitchFamily="34" charset="-120"/>
              </a:rPr>
              <a:t> - меню Интеграции - Центр управления – </a:t>
            </a:r>
            <a:endParaRPr lang="en-US" sz="1400" b="1" dirty="0">
              <a:solidFill>
                <a:prstClr val="black"/>
              </a:solidFill>
              <a:latin typeface="Bahnschrift" panose="020B0502040204020203" pitchFamily="34" charset="0"/>
              <a:ea typeface="Microsoft JhengHei UI" panose="020B0604030504040204" pitchFamily="34" charset="-120"/>
            </a:endParaRPr>
          </a:p>
          <a:p>
            <a:r>
              <a:rPr lang="ru-RU" sz="1400" b="1" dirty="0">
                <a:solidFill>
                  <a:prstClr val="black"/>
                </a:solidFill>
                <a:latin typeface="Bahnschrift" panose="020B0502040204020203" pitchFamily="34" charset="0"/>
                <a:ea typeface="Microsoft JhengHei UI" panose="020B0604030504040204" pitchFamily="34" charset="-120"/>
              </a:rPr>
              <a:t>Интернет эквайринг - Альфа Банк - кнопка «Подключить»</a:t>
            </a:r>
            <a:endParaRPr lang="ru-RU" sz="1400" b="1" dirty="0">
              <a:latin typeface="Bahnschrift" panose="020B0502040204020203" pitchFamily="34" charset="0"/>
              <a:ea typeface="Microsoft JhengHei UI" panose="020B0604030504040204" pitchFamily="34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AD22D3-1E80-46C1-898E-0F880A155908}"/>
              </a:ext>
            </a:extLst>
          </p:cNvPr>
          <p:cNvSpPr txBox="1"/>
          <p:nvPr/>
        </p:nvSpPr>
        <p:spPr>
          <a:xfrm>
            <a:off x="493865" y="2406971"/>
            <a:ext cx="6123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В поле логин указываете выданный вам ранее логин -</a:t>
            </a:r>
            <a:r>
              <a:rPr lang="en-US" sz="1200" b="1" dirty="0" err="1">
                <a:solidFill>
                  <a:prstClr val="black"/>
                </a:solidFill>
                <a:latin typeface="Styrene A LC Light" pitchFamily="50" charset="0"/>
              </a:rPr>
              <a:t>api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от Альфа-Банка и в поле пароль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ваш пароль от личного кабинета интернет-эквайринга (измененный вами ранее на шаге 5).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4DB85-F165-40CA-A8BF-9DFA3B5B767C}"/>
              </a:ext>
            </a:extLst>
          </p:cNvPr>
          <p:cNvSpPr txBox="1"/>
          <p:nvPr/>
        </p:nvSpPr>
        <p:spPr>
          <a:xfrm>
            <a:off x="7528427" y="789176"/>
            <a:ext cx="301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CRM </a:t>
            </a:r>
            <a:r>
              <a:rPr lang="ru-RU" dirty="0"/>
              <a:t>МоиДокументы-Туризм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493592-AEEA-4D62-90F0-0200AF7DE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" y="3904766"/>
            <a:ext cx="5719763" cy="2263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A88862-8022-4E02-BA3C-9E9984229BDD}"/>
              </a:ext>
            </a:extLst>
          </p:cNvPr>
          <p:cNvSpPr txBox="1"/>
          <p:nvPr/>
        </p:nvSpPr>
        <p:spPr>
          <a:xfrm>
            <a:off x="1003177" y="3423558"/>
            <a:ext cx="376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Письмо с доступами от Альфа-Банка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D3AC2AE-6DED-4842-8654-F5FEB0FB2324}"/>
              </a:ext>
            </a:extLst>
          </p:cNvPr>
          <p:cNvSpPr/>
          <p:nvPr/>
        </p:nvSpPr>
        <p:spPr>
          <a:xfrm>
            <a:off x="1766655" y="5412349"/>
            <a:ext cx="1349407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8A6E7FD-056D-49C3-8497-E0255891DE13}"/>
              </a:ext>
            </a:extLst>
          </p:cNvPr>
          <p:cNvCxnSpPr>
            <a:cxnSpLocks/>
          </p:cNvCxnSpPr>
          <p:nvPr/>
        </p:nvCxnSpPr>
        <p:spPr>
          <a:xfrm flipV="1">
            <a:off x="3236118" y="4767309"/>
            <a:ext cx="3263571" cy="8297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487AA0A-FD82-49F8-8050-7BCDE266F6A1}"/>
              </a:ext>
            </a:extLst>
          </p:cNvPr>
          <p:cNvSpPr txBox="1"/>
          <p:nvPr/>
        </p:nvSpPr>
        <p:spPr>
          <a:xfrm>
            <a:off x="2561118" y="5973069"/>
            <a:ext cx="230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Новы пароль с шага 5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9C34580-CB5C-451B-A4CF-E81548E6472C}"/>
              </a:ext>
            </a:extLst>
          </p:cNvPr>
          <p:cNvSpPr/>
          <p:nvPr/>
        </p:nvSpPr>
        <p:spPr>
          <a:xfrm>
            <a:off x="2336207" y="5973069"/>
            <a:ext cx="2756606" cy="404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D3D0799-43BD-4BC8-89EB-3C9AB5BAC813}"/>
              </a:ext>
            </a:extLst>
          </p:cNvPr>
          <p:cNvCxnSpPr/>
          <p:nvPr/>
        </p:nvCxnSpPr>
        <p:spPr>
          <a:xfrm flipV="1">
            <a:off x="4867903" y="5104660"/>
            <a:ext cx="1631786" cy="8508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FB8656C-824B-4DDA-B697-F7BA844A8678}"/>
              </a:ext>
            </a:extLst>
          </p:cNvPr>
          <p:cNvSpPr/>
          <p:nvPr/>
        </p:nvSpPr>
        <p:spPr>
          <a:xfrm>
            <a:off x="1926454" y="5545790"/>
            <a:ext cx="1038688" cy="1024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528C79E-46AB-41C0-A9C0-34B43B8063A8}"/>
              </a:ext>
            </a:extLst>
          </p:cNvPr>
          <p:cNvSpPr/>
          <p:nvPr/>
        </p:nvSpPr>
        <p:spPr>
          <a:xfrm>
            <a:off x="3251941" y="5024762"/>
            <a:ext cx="822910" cy="968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34E42E2-A188-4D4F-A07B-9EA8D2F287DA}"/>
              </a:ext>
            </a:extLst>
          </p:cNvPr>
          <p:cNvSpPr/>
          <p:nvPr/>
        </p:nvSpPr>
        <p:spPr>
          <a:xfrm>
            <a:off x="2289142" y="5287952"/>
            <a:ext cx="822910" cy="968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8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1DF129-386A-4B46-9C72-E1EBC4C111CF}"/>
              </a:ext>
            </a:extLst>
          </p:cNvPr>
          <p:cNvSpPr txBox="1"/>
          <p:nvPr/>
        </p:nvSpPr>
        <p:spPr>
          <a:xfrm>
            <a:off x="4323426" y="186432"/>
            <a:ext cx="61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Интеграция завершена</a:t>
            </a:r>
            <a:r>
              <a:rPr lang="ru-RU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3DE41-94B1-4117-A663-B9FCCD2FACE7}"/>
              </a:ext>
            </a:extLst>
          </p:cNvPr>
          <p:cNvSpPr txBox="1"/>
          <p:nvPr/>
        </p:nvSpPr>
        <p:spPr>
          <a:xfrm>
            <a:off x="408373" y="1154098"/>
            <a:ext cx="11709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В случае каких-либо технических вопросов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/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проблем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/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ошибок обращайтесь на почтовый адрес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  <a:hlinkClick r:id="rId2"/>
              </a:rPr>
              <a:t>acquiring@alfabank.ru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.</a:t>
            </a:r>
          </a:p>
          <a:p>
            <a:endParaRPr lang="ru-RU" sz="1200" b="1" dirty="0">
              <a:solidFill>
                <a:prstClr val="black"/>
              </a:solidFill>
              <a:latin typeface="Styrene A LC Light" pitchFamily="50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При обращении необходимо указать ИНН и наименование организации + приложить скриншот ошибки</a:t>
            </a:r>
            <a:r>
              <a:rPr lang="en-US" sz="1200" b="1" dirty="0">
                <a:solidFill>
                  <a:prstClr val="black"/>
                </a:solidFill>
                <a:latin typeface="Styrene A LC Light" pitchFamily="50" charset="0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Styrene A LC Light" pitchFamily="50" charset="0"/>
              </a:rPr>
              <a:t> а также краткое описание ваших действий, предшествующих данной ошибке.</a:t>
            </a:r>
          </a:p>
        </p:txBody>
      </p:sp>
    </p:spTree>
    <p:extLst>
      <p:ext uri="{BB962C8B-B14F-4D97-AF65-F5344CB8AC3E}">
        <p14:creationId xmlns:p14="http://schemas.microsoft.com/office/powerpoint/2010/main" val="1996731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615</Words>
  <Application>Microsoft Office PowerPoint</Application>
  <PresentationFormat>Широкоэкранный</PresentationFormat>
  <Paragraphs>62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Microsoft JhengHei UI</vt:lpstr>
      <vt:lpstr>Arial</vt:lpstr>
      <vt:lpstr>Bahnschrift</vt:lpstr>
      <vt:lpstr>Calibri</vt:lpstr>
      <vt:lpstr>Calibri Light</vt:lpstr>
      <vt:lpstr>Styrene A LC Light</vt:lpstr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Журавлев Максим Вячеславович</dc:creator>
  <cp:lastModifiedBy>Повалищева Дарья Владимировна</cp:lastModifiedBy>
  <cp:revision>221</cp:revision>
  <dcterms:created xsi:type="dcterms:W3CDTF">2023-03-22T11:08:05Z</dcterms:created>
  <dcterms:modified xsi:type="dcterms:W3CDTF">2023-09-07T13:13:33Z</dcterms:modified>
</cp:coreProperties>
</file>